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76" r:id="rId7"/>
    <p:sldId id="259" r:id="rId8"/>
    <p:sldId id="260" r:id="rId9"/>
    <p:sldId id="262" r:id="rId10"/>
    <p:sldId id="264" r:id="rId11"/>
    <p:sldId id="265" r:id="rId12"/>
    <p:sldId id="267" r:id="rId13"/>
    <p:sldId id="273" r:id="rId14"/>
    <p:sldId id="268" r:id="rId15"/>
    <p:sldId id="274" r:id="rId16"/>
    <p:sldId id="275" r:id="rId17"/>
    <p:sldId id="269" r:id="rId18"/>
    <p:sldId id="270" r:id="rId19"/>
    <p:sldId id="271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2" roundtripDataSignature="AMtx7misVlCsqn473GQ2cT08M1dxEOIX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D46"/>
    <a:srgbClr val="D84717"/>
    <a:srgbClr val="D83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B8FD7-EE26-AC0A-EEB6-80E4157D491A}" v="87" dt="2021-03-18T22:53:29.288"/>
    <p1510:client id="{49453C93-5D11-91D2-8CAA-EB0C6187B63B}" v="2" dt="2021-03-19T10:38:19.443"/>
    <p1510:client id="{5D42922F-24A4-B14E-A07D-B0E156085E75}" v="88" dt="2021-03-19T10:38:09.121"/>
    <p1510:client id="{839BB59F-204C-B000-B928-2C6F99AC64EB}" v="34" dt="2021-03-18T22:55:05.682"/>
    <p1510:client id="{CCF43EE0-E60B-4047-A52F-566C51F27997}" v="82" dt="2021-03-18T23:01:59.287"/>
    <p1510:client id="{FAE5A941-411A-4FF0-9B8D-CDA6385F64CD}" v="258" dt="2021-03-18T22:33:20.086"/>
    <p1510:client id="{FDFAEB19-0759-44A5-2DCF-C629C24148A6}" v="14" dt="2021-03-19T10:35:56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Aq4oKSYfI4?feature=oembed" TargetMode="Externa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2768F54-C1C4-4B41-8F58-7877D9680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r="-1" b="10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fr-FR" sz="4600"/>
              <a:t>Projet : The face tracker   </a:t>
            </a:r>
            <a:br>
              <a:rPr lang="fr-FR" sz="4600"/>
            </a:br>
            <a:endParaRPr lang="fr-FR" sz="4600"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2366010" y="3884037"/>
            <a:ext cx="7459980" cy="46888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fr-FR" sz="2000"/>
              <a:t>LERONDEAU RAVEL CAPUANO ARNOUX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C4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3">
            <a:extLst>
              <a:ext uri="{FF2B5EF4-FFF2-40B4-BE49-F238E27FC236}">
                <a16:creationId xmlns:a16="http://schemas.microsoft.com/office/drawing/2014/main" id="{F051A513-4708-4906-8F32-7CCB7F4C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196" y="5707724"/>
            <a:ext cx="1693653" cy="940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DC761F7-F594-43DF-87D4-3AF40388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2" y="1284903"/>
            <a:ext cx="7342021" cy="4768667"/>
          </a:xfrm>
          <a:prstGeom prst="rect">
            <a:avLst/>
          </a:prstGeom>
        </p:spPr>
      </p:pic>
      <p:sp>
        <p:nvSpPr>
          <p:cNvPr id="6" name="Google Shape;179;p12">
            <a:extLst>
              <a:ext uri="{FF2B5EF4-FFF2-40B4-BE49-F238E27FC236}">
                <a16:creationId xmlns:a16="http://schemas.microsoft.com/office/drawing/2014/main" id="{C0257B38-D962-4D88-9D7B-A44472DDC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52" y="-3913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/>
              <a:t>4.1 Premier algorithme : </a:t>
            </a:r>
            <a:r>
              <a:rPr lang="fr-FR" sz="3600" b="1" err="1"/>
              <a:t>Haarcascade</a:t>
            </a:r>
            <a:r>
              <a:rPr lang="fr-FR" sz="3600" b="1"/>
              <a:t> Classifier</a:t>
            </a:r>
            <a:endParaRPr lang="en-US" sz="3600" b="1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1D0D2-69E2-4F4A-86FA-118D6CE1CEEB}"/>
              </a:ext>
            </a:extLst>
          </p:cNvPr>
          <p:cNvSpPr txBox="1"/>
          <p:nvPr/>
        </p:nvSpPr>
        <p:spPr>
          <a:xfrm>
            <a:off x="7867650" y="3979719"/>
            <a:ext cx="41026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detectMultiScale</a:t>
            </a:r>
            <a:r>
              <a:rPr lang="en-US">
                <a:latin typeface="Calibri"/>
              </a:rPr>
              <a:t>() : </a:t>
            </a:r>
            <a:r>
              <a:rPr lang="en-US" err="1">
                <a:latin typeface="Calibri"/>
              </a:rPr>
              <a:t>Détecte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différentes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tailles</a:t>
            </a:r>
            <a:r>
              <a:rPr lang="en-US">
                <a:latin typeface="Calibri"/>
              </a:rPr>
              <a:t> dans </a:t>
            </a:r>
            <a:r>
              <a:rPr lang="en-US" err="1">
                <a:latin typeface="Calibri"/>
              </a:rPr>
              <a:t>l'image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d'entrée</a:t>
            </a:r>
            <a:r>
              <a:rPr lang="en-US">
                <a:latin typeface="Calibri"/>
              </a:rPr>
              <a:t>.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détectés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sont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renvoyés</a:t>
            </a:r>
            <a:r>
              <a:rPr lang="en-US">
                <a:latin typeface="Calibri"/>
              </a:rPr>
              <a:t> sous la </a:t>
            </a:r>
            <a:r>
              <a:rPr lang="en-US" err="1">
                <a:latin typeface="Calibri"/>
              </a:rPr>
              <a:t>forme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d'une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liste</a:t>
            </a:r>
            <a:r>
              <a:rPr lang="en-US">
                <a:latin typeface="Calibri"/>
              </a:rPr>
              <a:t> de rectangles.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6E5A4-5293-4324-9AA7-ADCA8F426A53}"/>
              </a:ext>
            </a:extLst>
          </p:cNvPr>
          <p:cNvCxnSpPr/>
          <p:nvPr/>
        </p:nvCxnSpPr>
        <p:spPr>
          <a:xfrm flipV="1">
            <a:off x="5872595" y="4345130"/>
            <a:ext cx="1988126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4E3AE4-05AB-4C99-8792-0B41DB24E889}"/>
              </a:ext>
            </a:extLst>
          </p:cNvPr>
          <p:cNvSpPr txBox="1"/>
          <p:nvPr/>
        </p:nvSpPr>
        <p:spPr>
          <a:xfrm>
            <a:off x="8958694" y="2637559"/>
            <a:ext cx="30116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"haarcascade_frontalface_default.xml 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9B0C50-EA3E-4D29-B2BB-8F0C142EA8DC}"/>
              </a:ext>
            </a:extLst>
          </p:cNvPr>
          <p:cNvCxnSpPr>
            <a:cxnSpLocks/>
          </p:cNvCxnSpPr>
          <p:nvPr/>
        </p:nvCxnSpPr>
        <p:spPr>
          <a:xfrm flipV="1">
            <a:off x="7682344" y="3002970"/>
            <a:ext cx="1269422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8940BFC-9714-4D7E-A18D-2993AFCCCBAB}"/>
              </a:ext>
            </a:extLst>
          </p:cNvPr>
          <p:cNvSpPr/>
          <p:nvPr/>
        </p:nvSpPr>
        <p:spPr>
          <a:xfrm>
            <a:off x="4747572" y="4959060"/>
            <a:ext cx="467590" cy="70138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0EE43D-0C93-4CB0-AC96-1712577C733D}"/>
              </a:ext>
            </a:extLst>
          </p:cNvPr>
          <p:cNvCxnSpPr>
            <a:cxnSpLocks/>
          </p:cNvCxnSpPr>
          <p:nvPr/>
        </p:nvCxnSpPr>
        <p:spPr>
          <a:xfrm flipV="1">
            <a:off x="5214504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138AB3-EE4B-4E7B-92F1-B254D9564891}"/>
              </a:ext>
            </a:extLst>
          </p:cNvPr>
          <p:cNvSpPr txBox="1"/>
          <p:nvPr/>
        </p:nvSpPr>
        <p:spPr>
          <a:xfrm>
            <a:off x="9149193" y="5148694"/>
            <a:ext cx="28211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Calcul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l'objet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4836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678007" y="-333856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/>
              <a:t>4.2 Deuxième algorithme : </a:t>
            </a:r>
            <a:r>
              <a:rPr lang="fr-FR" sz="3600" b="1" err="1">
                <a:ea typeface="+mj-lt"/>
                <a:cs typeface="+mj-lt"/>
              </a:rPr>
              <a:t>get_frontal_face_detector</a:t>
            </a:r>
            <a:endParaRPr lang="en-US" sz="3600" b="1">
              <a:cs typeface="Calibri Light" panose="020F0302020204030204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105DF8F-FD23-4BAF-93EE-F55A3299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193" y="3561538"/>
            <a:ext cx="3292862" cy="2583133"/>
          </a:xfrm>
        </p:spPr>
      </p:pic>
      <p:pic>
        <p:nvPicPr>
          <p:cNvPr id="9" name="Picture 9" descr="Line chart&#10;&#10;Description automatically generated">
            <a:extLst>
              <a:ext uri="{FF2B5EF4-FFF2-40B4-BE49-F238E27FC236}">
                <a16:creationId xmlns:a16="http://schemas.microsoft.com/office/drawing/2014/main" id="{26C3BA1B-ED93-4299-8A19-19CC006E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860" y="3561538"/>
            <a:ext cx="3462105" cy="2304755"/>
          </a:xfrm>
          <a:prstGeom prst="rect">
            <a:avLst/>
          </a:prstGeom>
        </p:spPr>
      </p:pic>
      <p:sp>
        <p:nvSpPr>
          <p:cNvPr id="10" name="Google Shape;180;p12">
            <a:extLst>
              <a:ext uri="{FF2B5EF4-FFF2-40B4-BE49-F238E27FC236}">
                <a16:creationId xmlns:a16="http://schemas.microsoft.com/office/drawing/2014/main" id="{4E87F0DD-7E1E-469A-9675-098BD99B6987}"/>
              </a:ext>
            </a:extLst>
          </p:cNvPr>
          <p:cNvSpPr txBox="1">
            <a:spLocks/>
          </p:cNvSpPr>
          <p:nvPr/>
        </p:nvSpPr>
        <p:spPr>
          <a:xfrm>
            <a:off x="538162" y="1563255"/>
            <a:ext cx="10515600" cy="25848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340" indent="-34290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 : </a:t>
            </a:r>
            <a:r>
              <a:rPr lang="en-US" sz="2000" err="1">
                <a:ea typeface="+mn-lt"/>
                <a:cs typeface="+mn-lt"/>
              </a:rPr>
              <a:t>bibliothèque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logicielle</a:t>
            </a:r>
            <a:r>
              <a:rPr lang="en-US" sz="2000">
                <a:ea typeface="+mn-lt"/>
                <a:cs typeface="+mn-lt"/>
              </a:rPr>
              <a:t> multi-</a:t>
            </a:r>
            <a:r>
              <a:rPr lang="en-US" sz="2000" err="1">
                <a:ea typeface="+mn-lt"/>
                <a:cs typeface="+mn-lt"/>
              </a:rPr>
              <a:t>plateforme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à</a:t>
            </a:r>
            <a:r>
              <a:rPr lang="en-US" sz="2000">
                <a:ea typeface="+mn-lt"/>
                <a:cs typeface="+mn-lt"/>
              </a:rPr>
              <a:t> usage </a:t>
            </a:r>
            <a:r>
              <a:rPr lang="en-US" sz="2000" err="1">
                <a:ea typeface="+mn-lt"/>
                <a:cs typeface="+mn-lt"/>
              </a:rPr>
              <a:t>général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écrite</a:t>
            </a:r>
            <a:r>
              <a:rPr lang="en-US" sz="2000">
                <a:ea typeface="+mn-lt"/>
                <a:cs typeface="+mn-lt"/>
              </a:rPr>
              <a:t> (C++)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434340" indent="-34290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Utilisations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fonction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get_frontal_face_detector</a:t>
            </a:r>
            <a:r>
              <a:rPr lang="en-US" sz="2000">
                <a:ea typeface="+mn-lt"/>
                <a:cs typeface="+mn-lt"/>
              </a:rPr>
              <a:t>() qui </a:t>
            </a:r>
            <a:r>
              <a:rPr lang="en-US" sz="2000" err="1">
                <a:ea typeface="+mn-lt"/>
                <a:cs typeface="+mn-lt"/>
              </a:rPr>
              <a:t>permet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renvoyer</a:t>
            </a:r>
            <a:r>
              <a:rPr lang="en-US" sz="2000">
                <a:ea typeface="+mn-lt"/>
                <a:cs typeface="+mn-lt"/>
              </a:rPr>
              <a:t>  un </a:t>
            </a:r>
            <a:r>
              <a:rPr lang="en-US" sz="2000" err="1">
                <a:ea typeface="+mn-lt"/>
                <a:cs typeface="+mn-lt"/>
              </a:rPr>
              <a:t>détecteur</a:t>
            </a:r>
            <a:r>
              <a:rPr lang="en-US" sz="2000">
                <a:ea typeface="+mn-lt"/>
                <a:cs typeface="+mn-lt"/>
              </a:rPr>
              <a:t> et  </a:t>
            </a:r>
            <a:r>
              <a:rPr lang="en-US" sz="2000" err="1">
                <a:ea typeface="+mn-lt"/>
                <a:cs typeface="+mn-lt"/>
              </a:rPr>
              <a:t>récupèrer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informations</a:t>
            </a:r>
            <a:r>
              <a:rPr lang="en-US" sz="2000">
                <a:ea typeface="+mn-lt"/>
                <a:cs typeface="+mn-lt"/>
              </a:rPr>
              <a:t> sur les visages: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>
                <a:ea typeface="+mn-lt"/>
                <a:cs typeface="+mn-lt"/>
              </a:rPr>
              <a:t>      </a:t>
            </a: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visage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contient</a:t>
            </a:r>
            <a:r>
              <a:rPr lang="en-US" sz="2000">
                <a:ea typeface="+mn-lt"/>
                <a:cs typeface="+mn-lt"/>
              </a:rPr>
              <a:t> les points </a:t>
            </a:r>
            <a:r>
              <a:rPr lang="en-US" sz="2000" err="1">
                <a:ea typeface="+mn-lt"/>
                <a:cs typeface="+mn-lt"/>
              </a:rPr>
              <a:t>où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l'image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peut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être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trouvée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B1E0C-66E4-4237-AED4-82D12400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5" y="2296787"/>
            <a:ext cx="6782347" cy="2266537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/>
              <a:t>4.2 Deuxième algorithme : </a:t>
            </a:r>
            <a:r>
              <a:rPr lang="fr-FR" sz="3600" b="1" err="1">
                <a:ea typeface="+mj-lt"/>
                <a:cs typeface="+mj-lt"/>
              </a:rPr>
              <a:t>get_frontal_face_detector</a:t>
            </a:r>
            <a:endParaRPr lang="en-US" sz="3600" b="1">
              <a:cs typeface="Calibri Light" panose="020F03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AEB44-42EF-4E24-AC1E-0AF806D10440}"/>
              </a:ext>
            </a:extLst>
          </p:cNvPr>
          <p:cNvSpPr txBox="1"/>
          <p:nvPr/>
        </p:nvSpPr>
        <p:spPr>
          <a:xfrm>
            <a:off x="8733558" y="4031673"/>
            <a:ext cx="3037609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</a:t>
            </a:r>
            <a:r>
              <a:rPr lang="en-US" err="1">
                <a:latin typeface="Calibri"/>
              </a:rPr>
              <a:t>get_frontal_face_detector</a:t>
            </a:r>
            <a:r>
              <a:rPr lang="en-US">
                <a:latin typeface="Calibri"/>
              </a:rPr>
              <a:t>" 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BA873-7C47-4623-A808-3ABA9A832831}"/>
              </a:ext>
            </a:extLst>
          </p:cNvPr>
          <p:cNvCxnSpPr>
            <a:cxnSpLocks/>
          </p:cNvCxnSpPr>
          <p:nvPr/>
        </p:nvCxnSpPr>
        <p:spPr>
          <a:xfrm flipV="1">
            <a:off x="4798868" y="4405743"/>
            <a:ext cx="3927762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1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15B8384-9935-475D-9998-93948226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87" y="1119622"/>
            <a:ext cx="4076699" cy="5627185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/>
              <a:t>4.2 Deuxième algorithme : </a:t>
            </a:r>
            <a:r>
              <a:rPr lang="fr-FR" sz="3600" b="1" err="1">
                <a:ea typeface="+mj-lt"/>
                <a:cs typeface="+mj-lt"/>
              </a:rPr>
              <a:t>get_frontal_face_detector</a:t>
            </a:r>
            <a:endParaRPr lang="en-US" sz="3600" b="1">
              <a:cs typeface="Calibri Light" panose="020F0302020204030204"/>
            </a:endParaRP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4E08BC78-0F3B-43C3-BCAB-E278F32DF0E1}"/>
              </a:ext>
            </a:extLst>
          </p:cNvPr>
          <p:cNvSpPr/>
          <p:nvPr/>
        </p:nvSpPr>
        <p:spPr>
          <a:xfrm>
            <a:off x="3881663" y="4855151"/>
            <a:ext cx="467590" cy="88322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77A3CE-BA52-4A74-896C-A71D91C4CB15}"/>
              </a:ext>
            </a:extLst>
          </p:cNvPr>
          <p:cNvCxnSpPr>
            <a:cxnSpLocks/>
          </p:cNvCxnSpPr>
          <p:nvPr/>
        </p:nvCxnSpPr>
        <p:spPr>
          <a:xfrm flipV="1">
            <a:off x="4348595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8ABAB5-ED2C-4AB3-9138-4B0C03BC9479}"/>
              </a:ext>
            </a:extLst>
          </p:cNvPr>
          <p:cNvSpPr txBox="1"/>
          <p:nvPr/>
        </p:nvSpPr>
        <p:spPr>
          <a:xfrm>
            <a:off x="8283284" y="5044785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 </a:t>
            </a:r>
            <a:r>
              <a:rPr lang="en-US" err="1">
                <a:latin typeface="Calibri"/>
                <a:cs typeface="Calibri"/>
              </a:rPr>
              <a:t>récupère</a:t>
            </a:r>
            <a:r>
              <a:rPr lang="en-US">
                <a:latin typeface="Calibri"/>
              </a:rPr>
              <a:t> les 4 coins du rectangles du visage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4D665E-8C31-488B-9D94-4B743028DD58}"/>
              </a:ext>
            </a:extLst>
          </p:cNvPr>
          <p:cNvSpPr/>
          <p:nvPr/>
        </p:nvSpPr>
        <p:spPr>
          <a:xfrm>
            <a:off x="3223571" y="5859606"/>
            <a:ext cx="467590" cy="510886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C84B-29F2-4292-92EF-A3C67ECBB32B}"/>
              </a:ext>
            </a:extLst>
          </p:cNvPr>
          <p:cNvCxnSpPr>
            <a:cxnSpLocks/>
          </p:cNvCxnSpPr>
          <p:nvPr/>
        </p:nvCxnSpPr>
        <p:spPr>
          <a:xfrm flipV="1">
            <a:off x="3690503" y="6094266"/>
            <a:ext cx="458585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298365-77AA-4E8F-AF22-1F48B790CB18}"/>
              </a:ext>
            </a:extLst>
          </p:cNvPr>
          <p:cNvSpPr txBox="1"/>
          <p:nvPr/>
        </p:nvSpPr>
        <p:spPr>
          <a:xfrm>
            <a:off x="8283283" y="5815444"/>
            <a:ext cx="3461904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récupère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coordonnées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du rectangle </a:t>
            </a:r>
            <a:r>
              <a:rPr lang="en-US" err="1">
                <a:latin typeface="Calibri"/>
              </a:rPr>
              <a:t>ainsi</a:t>
            </a:r>
            <a:r>
              <a:rPr lang="en-US">
                <a:latin typeface="Calibri"/>
              </a:rPr>
              <a:t> que la taille </a:t>
            </a:r>
            <a:r>
              <a:rPr lang="en-US" err="1">
                <a:latin typeface="Calibri"/>
              </a:rPr>
              <a:t>maximale</a:t>
            </a:r>
            <a:r>
              <a:rPr lang="en-US">
                <a:latin typeface="Calibri"/>
              </a:rPr>
              <a:t> entre la gauche et la droite du visage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DB7BCF6C-97A8-4317-82A0-9F5F5DF81A59}"/>
              </a:ext>
            </a:extLst>
          </p:cNvPr>
          <p:cNvSpPr/>
          <p:nvPr/>
        </p:nvSpPr>
        <p:spPr>
          <a:xfrm>
            <a:off x="4894775" y="2776970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D0E6D7-E90A-4CAE-AF85-19A957525669}"/>
              </a:ext>
            </a:extLst>
          </p:cNvPr>
          <p:cNvCxnSpPr>
            <a:cxnSpLocks/>
          </p:cNvCxnSpPr>
          <p:nvPr/>
        </p:nvCxnSpPr>
        <p:spPr>
          <a:xfrm flipV="1">
            <a:off x="5361706" y="3167493"/>
            <a:ext cx="2914647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998700-D69E-4698-8BF1-F5F196640280}"/>
              </a:ext>
            </a:extLst>
          </p:cNvPr>
          <p:cNvSpPr txBox="1"/>
          <p:nvPr/>
        </p:nvSpPr>
        <p:spPr>
          <a:xfrm>
            <a:off x="8283282" y="2793421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calcule</a:t>
            </a:r>
            <a:r>
              <a:rPr lang="en-US">
                <a:latin typeface="Calibri"/>
              </a:rPr>
              <a:t> la distance maximale des visages detectés sur la frame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42FF5CB-FA6A-47EB-B92E-50E6BE43FB19}"/>
              </a:ext>
            </a:extLst>
          </p:cNvPr>
          <p:cNvSpPr/>
          <p:nvPr/>
        </p:nvSpPr>
        <p:spPr>
          <a:xfrm>
            <a:off x="4262661" y="3642879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366B9-9B56-405B-9ECE-72DAE019C5F1}"/>
              </a:ext>
            </a:extLst>
          </p:cNvPr>
          <p:cNvCxnSpPr>
            <a:cxnSpLocks/>
          </p:cNvCxnSpPr>
          <p:nvPr/>
        </p:nvCxnSpPr>
        <p:spPr>
          <a:xfrm flipV="1">
            <a:off x="4729592" y="4033402"/>
            <a:ext cx="3546760" cy="20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8696C4-A872-43D6-9DF9-76C40870676B}"/>
              </a:ext>
            </a:extLst>
          </p:cNvPr>
          <p:cNvSpPr txBox="1"/>
          <p:nvPr/>
        </p:nvSpPr>
        <p:spPr>
          <a:xfrm>
            <a:off x="8283282" y="3780557"/>
            <a:ext cx="3461904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ne détecte que le visage qui est le plus proche de la caméra</a:t>
            </a:r>
          </a:p>
        </p:txBody>
      </p:sp>
    </p:spTree>
    <p:extLst>
      <p:ext uri="{BB962C8B-B14F-4D97-AF65-F5344CB8AC3E}">
        <p14:creationId xmlns:p14="http://schemas.microsoft.com/office/powerpoint/2010/main" val="227570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838200" y="-335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3600"/>
              <a:t>4.3 Choix fait</a:t>
            </a:r>
            <a:endParaRPr sz="3600"/>
          </a:p>
        </p:txBody>
      </p:sp>
      <p:sp>
        <p:nvSpPr>
          <p:cNvPr id="2" name="Google Shape;180;p12">
            <a:extLst>
              <a:ext uri="{FF2B5EF4-FFF2-40B4-BE49-F238E27FC236}">
                <a16:creationId xmlns:a16="http://schemas.microsoft.com/office/drawing/2014/main" id="{FB7F3872-47BA-488A-B8C4-2451F359ABCD}"/>
              </a:ext>
            </a:extLst>
          </p:cNvPr>
          <p:cNvSpPr txBox="1">
            <a:spLocks/>
          </p:cNvSpPr>
          <p:nvPr/>
        </p:nvSpPr>
        <p:spPr>
          <a:xfrm>
            <a:off x="838200" y="1366694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>
                <a:ea typeface="+mn-lt"/>
                <a:cs typeface="+mn-lt"/>
              </a:rPr>
              <a:t>Notre </a:t>
            </a:r>
            <a:r>
              <a:rPr lang="en-US" sz="2000" err="1">
                <a:ea typeface="+mn-lt"/>
                <a:cs typeface="+mn-lt"/>
              </a:rPr>
              <a:t>choix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s'est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tourné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vers</a:t>
            </a:r>
            <a:r>
              <a:rPr lang="en-US" sz="2000">
                <a:ea typeface="+mn-lt"/>
                <a:cs typeface="+mn-lt"/>
              </a:rPr>
              <a:t> la detection de visage avec la </a:t>
            </a:r>
            <a:r>
              <a:rPr lang="en-US" sz="2000" err="1">
                <a:ea typeface="+mn-lt"/>
                <a:cs typeface="+mn-lt"/>
              </a:rPr>
              <a:t>librarie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.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1800" err="1">
                <a:ea typeface="+mn-lt"/>
                <a:cs typeface="+mn-lt"/>
              </a:rPr>
              <a:t>Pourquoi</a:t>
            </a:r>
            <a:r>
              <a:rPr lang="en-US" sz="1800">
                <a:ea typeface="+mn-lt"/>
                <a:cs typeface="+mn-lt"/>
              </a:rPr>
              <a:t> ? 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>
                <a:ea typeface="+mn-lt"/>
                <a:cs typeface="+mn-lt"/>
              </a:rPr>
              <a:t>Le script de detection avec </a:t>
            </a:r>
            <a:r>
              <a:rPr lang="en-US" sz="1800" err="1">
                <a:ea typeface="+mn-lt"/>
                <a:cs typeface="+mn-lt"/>
              </a:rPr>
              <a:t>DLib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est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nettement</a:t>
            </a:r>
            <a:r>
              <a:rPr lang="en-US" sz="1800">
                <a:ea typeface="+mn-lt"/>
                <a:cs typeface="+mn-lt"/>
              </a:rPr>
              <a:t> plus précis que </a:t>
            </a:r>
            <a:r>
              <a:rPr lang="en-US" sz="1800" err="1">
                <a:ea typeface="+mn-lt"/>
                <a:cs typeface="+mn-lt"/>
              </a:rPr>
              <a:t>celui</a:t>
            </a:r>
            <a:r>
              <a:rPr lang="en-US" sz="1800">
                <a:ea typeface="+mn-lt"/>
                <a:cs typeface="+mn-lt"/>
              </a:rPr>
              <a:t> de la </a:t>
            </a:r>
            <a:r>
              <a:rPr lang="en-US" sz="1800" err="1">
                <a:ea typeface="+mn-lt"/>
                <a:cs typeface="+mn-lt"/>
              </a:rPr>
              <a:t>librairie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HaarCascades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>
                <a:ea typeface="+mn-lt"/>
                <a:cs typeface="+mn-lt"/>
              </a:rPr>
              <a:t>Le script de detection avec </a:t>
            </a:r>
            <a:r>
              <a:rPr lang="en-US" sz="1800" err="1">
                <a:ea typeface="+mn-lt"/>
                <a:cs typeface="+mn-lt"/>
              </a:rPr>
              <a:t>HaarCascades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permet</a:t>
            </a:r>
            <a:r>
              <a:rPr lang="en-US" sz="180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detecter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plusieurs</a:t>
            </a:r>
            <a:r>
              <a:rPr lang="en-US" sz="1800">
                <a:ea typeface="+mn-lt"/>
                <a:cs typeface="+mn-lt"/>
              </a:rPr>
              <a:t> visages </a:t>
            </a:r>
            <a:r>
              <a:rPr lang="en-US" sz="1800" err="1">
                <a:ea typeface="+mn-lt"/>
                <a:cs typeface="+mn-lt"/>
              </a:rPr>
              <a:t>à</a:t>
            </a:r>
            <a:r>
              <a:rPr lang="en-US" sz="1800">
                <a:ea typeface="+mn-lt"/>
                <a:cs typeface="+mn-lt"/>
              </a:rPr>
              <a:t> la </a:t>
            </a:r>
            <a:r>
              <a:rPr lang="en-US" sz="1800" err="1">
                <a:ea typeface="+mn-lt"/>
                <a:cs typeface="+mn-lt"/>
              </a:rPr>
              <a:t>fois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err="1">
                <a:ea typeface="+mn-lt"/>
                <a:cs typeface="+mn-lt"/>
              </a:rPr>
              <a:t>ce</a:t>
            </a:r>
            <a:r>
              <a:rPr lang="en-US" sz="1800">
                <a:ea typeface="+mn-lt"/>
                <a:cs typeface="+mn-lt"/>
              </a:rPr>
              <a:t> qui </a:t>
            </a:r>
            <a:r>
              <a:rPr lang="en-US" sz="1800" err="1">
                <a:ea typeface="+mn-lt"/>
                <a:cs typeface="+mn-lt"/>
              </a:rPr>
              <a:t>est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imcompatible</a:t>
            </a:r>
            <a:r>
              <a:rPr lang="en-US" sz="1800">
                <a:ea typeface="+mn-lt"/>
                <a:cs typeface="+mn-lt"/>
              </a:rPr>
              <a:t> avec le bon </a:t>
            </a:r>
            <a:r>
              <a:rPr lang="en-US" sz="1800" err="1">
                <a:ea typeface="+mn-lt"/>
                <a:cs typeface="+mn-lt"/>
              </a:rPr>
              <a:t>fonctionnement</a:t>
            </a:r>
            <a:r>
              <a:rPr lang="en-US" sz="1800">
                <a:ea typeface="+mn-lt"/>
                <a:cs typeface="+mn-lt"/>
              </a:rPr>
              <a:t> de </a:t>
            </a:r>
            <a:r>
              <a:rPr lang="en-US" sz="1800" err="1">
                <a:ea typeface="+mn-lt"/>
                <a:cs typeface="+mn-lt"/>
              </a:rPr>
              <a:t>notre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algorithme</a:t>
            </a:r>
            <a:r>
              <a:rPr lang="en-US" sz="1800">
                <a:ea typeface="+mn-lt"/>
                <a:cs typeface="+mn-lt"/>
              </a:rPr>
              <a:t> via le drone. </a:t>
            </a: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endParaRPr lang="en-US" sz="18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  <a:buFont typeface="Wingdings" pitchFamily="2" charset="2"/>
              <a:buChar char="ü"/>
            </a:pPr>
            <a:r>
              <a:rPr lang="en-US" sz="1800" err="1">
                <a:ea typeface="+mn-lt"/>
                <a:cs typeface="+mn-lt"/>
              </a:rPr>
              <a:t>L'implémentation</a:t>
            </a:r>
            <a:r>
              <a:rPr lang="en-US" sz="1800">
                <a:ea typeface="+mn-lt"/>
                <a:cs typeface="+mn-lt"/>
              </a:rPr>
              <a:t> de la </a:t>
            </a:r>
            <a:r>
              <a:rPr lang="en-US" sz="1800" err="1">
                <a:ea typeface="+mn-lt"/>
                <a:cs typeface="+mn-lt"/>
              </a:rPr>
              <a:t>fonction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get_frontal_face_detector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est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très</a:t>
            </a:r>
            <a:r>
              <a:rPr lang="en-US" sz="1800">
                <a:ea typeface="+mn-lt"/>
                <a:cs typeface="+mn-lt"/>
              </a:rPr>
              <a:t> simple </a:t>
            </a:r>
            <a:r>
              <a:rPr lang="en-US" sz="1800" err="1">
                <a:ea typeface="+mn-lt"/>
                <a:cs typeface="+mn-lt"/>
              </a:rPr>
              <a:t>d'utilisation</a:t>
            </a:r>
            <a:r>
              <a:rPr lang="en-US" sz="1800">
                <a:ea typeface="+mn-lt"/>
                <a:cs typeface="+mn-lt"/>
              </a:rPr>
              <a:t> et </a:t>
            </a:r>
            <a:r>
              <a:rPr lang="en-US" sz="1800" err="1">
                <a:ea typeface="+mn-lt"/>
                <a:cs typeface="+mn-lt"/>
              </a:rPr>
              <a:t>est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moins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coûteuse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en</a:t>
            </a:r>
            <a:r>
              <a:rPr lang="en-US" sz="1800">
                <a:ea typeface="+mn-lt"/>
                <a:cs typeface="+mn-lt"/>
              </a:rPr>
              <a:t> </a:t>
            </a:r>
            <a:r>
              <a:rPr lang="en-US" sz="1800" err="1">
                <a:ea typeface="+mn-lt"/>
                <a:cs typeface="+mn-lt"/>
              </a:rPr>
              <a:t>ressource</a:t>
            </a:r>
            <a:r>
              <a:rPr lang="en-US" sz="1800">
                <a:ea typeface="+mn-lt"/>
                <a:cs typeface="+mn-lt"/>
              </a:rPr>
              <a:t> que </a:t>
            </a:r>
            <a:r>
              <a:rPr lang="en-US" sz="1800" err="1">
                <a:ea typeface="+mn-lt"/>
                <a:cs typeface="+mn-lt"/>
              </a:rPr>
              <a:t>d'importer</a:t>
            </a:r>
            <a:r>
              <a:rPr lang="en-US" sz="1800">
                <a:ea typeface="+mn-lt"/>
                <a:cs typeface="+mn-lt"/>
              </a:rPr>
              <a:t> le </a:t>
            </a:r>
            <a:r>
              <a:rPr lang="en-US" sz="1800" err="1">
                <a:ea typeface="+mn-lt"/>
                <a:cs typeface="+mn-lt"/>
              </a:rPr>
              <a:t>fichier</a:t>
            </a:r>
            <a:r>
              <a:rPr lang="en-US" sz="1800">
                <a:ea typeface="+mn-lt"/>
                <a:cs typeface="+mn-lt"/>
              </a:rPr>
              <a:t> xml "</a:t>
            </a:r>
            <a:r>
              <a:rPr lang="en-US" sz="1800" err="1">
                <a:ea typeface="+mn-lt"/>
                <a:cs typeface="+mn-lt"/>
              </a:rPr>
              <a:t>haarcascade_frontalface_default</a:t>
            </a:r>
            <a:r>
              <a:rPr lang="en-US" sz="1800">
                <a:ea typeface="+mn-lt"/>
                <a:cs typeface="+mn-lt"/>
              </a:rPr>
              <a:t>".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</p:txBody>
      </p:sp>
      <p:pic>
        <p:nvPicPr>
          <p:cNvPr id="3" name="Picture 9" descr="Line chart&#10;&#10;Description automatically generated">
            <a:extLst>
              <a:ext uri="{FF2B5EF4-FFF2-40B4-BE49-F238E27FC236}">
                <a16:creationId xmlns:a16="http://schemas.microsoft.com/office/drawing/2014/main" id="{BABCB47A-73AF-4070-9C1A-892C8C10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861" y="629242"/>
            <a:ext cx="3316326" cy="22077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738891" y="-785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5. Mise en mouvement du drone</a:t>
            </a:r>
            <a:endParaRPr sz="4000"/>
          </a:p>
        </p:txBody>
      </p:sp>
      <p:sp>
        <p:nvSpPr>
          <p:cNvPr id="198" name="Google Shape;198;p15"/>
          <p:cNvSpPr txBox="1">
            <a:spLocks noGrp="1"/>
          </p:cNvSpPr>
          <p:nvPr>
            <p:ph idx="1"/>
          </p:nvPr>
        </p:nvSpPr>
        <p:spPr>
          <a:xfrm>
            <a:off x="838200" y="18688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sz="2000"/>
              <a:t>Pour mettre en mouvement le drone nous avons seulement besoin des coordonnées du centre du visage.</a:t>
            </a:r>
            <a:endParaRPr sz="200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99" name="Google Shape;199;p15" descr="Résultat de recherche d'images pour &quot;reporter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647" y="2549724"/>
            <a:ext cx="5744353" cy="331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8988586" y="3880505"/>
            <a:ext cx="662473" cy="6578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10368793" y="3749879"/>
            <a:ext cx="125835" cy="130626"/>
          </a:xfrm>
          <a:prstGeom prst="flowChartConnector">
            <a:avLst/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5"/>
          <p:cNvCxnSpPr>
            <a:endCxn id="201" idx="3"/>
          </p:cNvCxnSpPr>
          <p:nvPr/>
        </p:nvCxnSpPr>
        <p:spPr>
          <a:xfrm rot="10800000" flipH="1">
            <a:off x="9319821" y="3861375"/>
            <a:ext cx="1067400" cy="3663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15"/>
          <p:cNvSpPr txBox="1"/>
          <p:nvPr/>
        </p:nvSpPr>
        <p:spPr>
          <a:xfrm>
            <a:off x="738891" y="2549725"/>
            <a:ext cx="551716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rectangle: zone d’acceptabilité.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vecteur est tracé entre le centre du visage et le centre de l’image.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compare les composantes du vecteur aux limites de la zone centrée.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peut mouvoir le drone en conséquence 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D’abord la hauteur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Puis la position horizontale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calcule la largeur de la tête pour mouvoir le drone en avant ou en arrière pour rester à distance.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/>
          </a:p>
        </p:txBody>
      </p:sp>
      <p:cxnSp>
        <p:nvCxnSpPr>
          <p:cNvPr id="204" name="Google Shape;204;p15"/>
          <p:cNvCxnSpPr/>
          <p:nvPr/>
        </p:nvCxnSpPr>
        <p:spPr>
          <a:xfrm>
            <a:off x="9319822" y="4278385"/>
            <a:ext cx="1174806" cy="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5" name="Google Shape;205;p15"/>
          <p:cNvCxnSpPr/>
          <p:nvPr/>
        </p:nvCxnSpPr>
        <p:spPr>
          <a:xfrm rot="10800000">
            <a:off x="9319822" y="3815192"/>
            <a:ext cx="0" cy="463194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6" name="Google Shape;206;p15"/>
          <p:cNvCxnSpPr/>
          <p:nvPr/>
        </p:nvCxnSpPr>
        <p:spPr>
          <a:xfrm rot="10800000" flipH="1">
            <a:off x="9778825" y="3118125"/>
            <a:ext cx="1332000" cy="990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xfrm>
            <a:off x="53816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6. Améliorations possibles</a:t>
            </a:r>
            <a:endParaRPr sz="4000"/>
          </a:p>
        </p:txBody>
      </p:sp>
      <p:sp>
        <p:nvSpPr>
          <p:cNvPr id="212" name="Google Shape;212;p16"/>
          <p:cNvSpPr txBox="1">
            <a:spLocks noGrp="1"/>
          </p:cNvSpPr>
          <p:nvPr>
            <p:ph idx="1"/>
          </p:nvPr>
        </p:nvSpPr>
        <p:spPr>
          <a:xfrm>
            <a:off x="995362" y="21336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u="sng">
                <a:cs typeface="Calibri"/>
              </a:rPr>
              <a:t>Améliorations de la détection de visage</a:t>
            </a:r>
            <a:r>
              <a:rPr lang="fr-FR" sz="2400">
                <a:cs typeface="Calibri"/>
              </a:rPr>
              <a:t>: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>
                <a:cs typeface="Calibri"/>
              </a:rPr>
              <a:t>- Possibilité de détecter une rotation du visage 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>
                <a:cs typeface="Calibri"/>
              </a:rPr>
              <a:t>- Instaurer de la reconnaissance faciale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 u="sng">
                <a:cs typeface="Calibri"/>
              </a:rPr>
              <a:t>Améliorations du mouvement </a:t>
            </a:r>
            <a:r>
              <a:rPr lang="fr-FR" sz="2400">
                <a:cs typeface="Calibri"/>
              </a:rPr>
              <a:t>: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endParaRPr lang="fr-FR" sz="2400">
              <a:cs typeface="Calibri"/>
            </a:endParaRP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>
                <a:cs typeface="Calibri"/>
              </a:rPr>
              <a:t>- Améliorer la précision de la rotation autour d'une personne</a:t>
            </a:r>
          </a:p>
          <a:p>
            <a:pPr marL="0" indent="0" hangingPunct="0">
              <a:spcBef>
                <a:spcPts val="0"/>
              </a:spcBef>
              <a:buSzPts val="2000"/>
              <a:buNone/>
            </a:pPr>
            <a:r>
              <a:rPr lang="fr-FR" sz="2400">
                <a:cs typeface="Calibri"/>
              </a:rPr>
              <a:t>- Accélération et décélération progressive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838200" y="583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7. Conclusion</a:t>
            </a:r>
            <a:endParaRPr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 2">
            <a:hlinkClick r:id="" action="ppaction://media"/>
            <a:extLst>
              <a:ext uri="{FF2B5EF4-FFF2-40B4-BE49-F238E27FC236}">
                <a16:creationId xmlns:a16="http://schemas.microsoft.com/office/drawing/2014/main" id="{3A71E47F-DB70-47F8-8502-E9D01D14CB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45500" y="1901596"/>
            <a:ext cx="6273209" cy="423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838200" y="2651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Sommaire</a:t>
            </a:r>
            <a:r>
              <a:rPr lang="fr-FR"/>
              <a:t> 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idx="1"/>
          </p:nvPr>
        </p:nvSpPr>
        <p:spPr>
          <a:xfrm>
            <a:off x="1778418" y="1844915"/>
            <a:ext cx="10515600" cy="45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600"/>
              <a:t>Présentation du sujet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sz="1600"/>
          </a:p>
          <a:p>
            <a:pPr marL="34290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fr-FR" sz="1600"/>
              <a:t>Présentation du drone et des logiciels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sz="160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400"/>
              </a:spcBef>
              <a:buSzPts val="1400"/>
              <a:buAutoNum type="arabicPeriod"/>
            </a:pPr>
            <a:r>
              <a:rPr lang="fr-FR" sz="1600">
                <a:ea typeface="+mn-lt"/>
                <a:cs typeface="+mn-lt"/>
              </a:rPr>
              <a:t>Le drone</a:t>
            </a:r>
            <a:endParaRPr lang="en-US" sz="160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400"/>
              <a:buAutoNum type="arabicPeriod"/>
            </a:pPr>
            <a:r>
              <a:rPr lang="fr-FR" sz="1600">
                <a:ea typeface="+mn-lt"/>
                <a:cs typeface="+mn-lt"/>
              </a:rPr>
              <a:t>ROS Kinetic</a:t>
            </a:r>
            <a:endParaRPr lang="en-US" sz="1600">
              <a:ea typeface="+mn-lt"/>
              <a:cs typeface="+mn-lt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400"/>
              <a:buAutoNum type="arabicPeriod"/>
            </a:pPr>
            <a:r>
              <a:rPr lang="fr-FR" sz="1600">
                <a:ea typeface="+mn-lt"/>
                <a:cs typeface="+mn-lt"/>
              </a:rPr>
              <a:t>Gazebo</a:t>
            </a:r>
          </a:p>
          <a:p>
            <a:pPr marL="292100" lvl="1" indent="0">
              <a:lnSpc>
                <a:spcPct val="70000"/>
              </a:lnSpc>
              <a:spcBef>
                <a:spcPts val="600"/>
              </a:spcBef>
              <a:buSzPts val="1400"/>
              <a:buNone/>
            </a:pPr>
            <a:endParaRPr lang="fr-FR" sz="1600">
              <a:cs typeface="Calibri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3"/>
            </a:pPr>
            <a:r>
              <a:rPr lang="fr-FR" sz="1600">
                <a:cs typeface="Calibri"/>
              </a:rPr>
              <a:t>Architecture du projet </a:t>
            </a: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3"/>
            </a:pPr>
            <a:r>
              <a:rPr lang="fr-FR" sz="1600"/>
              <a:t>La détection du visage</a:t>
            </a:r>
            <a:endParaRPr lang="fr-FR" sz="1600">
              <a:cs typeface="Calibri" panose="020F0502020204030204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SzPts val="1400"/>
              <a:buNone/>
            </a:pPr>
            <a:endParaRPr lang="fr-FR" sz="160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600"/>
              <a:t>Premier algorithme</a:t>
            </a:r>
            <a:endParaRPr sz="160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600"/>
              <a:t>Deuxième algorithme</a:t>
            </a:r>
            <a:endParaRPr sz="1600">
              <a:cs typeface="Calibri" panose="020F0502020204030204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260"/>
              <a:buAutoNum type="arabicPeriod"/>
            </a:pPr>
            <a:r>
              <a:rPr lang="fr-FR" sz="1600">
                <a:cs typeface="Calibri"/>
              </a:rPr>
              <a:t>Choix fait</a:t>
            </a: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260"/>
              <a:buFont typeface="Calibri"/>
              <a:buAutoNum type="arabicPeriod"/>
            </a:pPr>
            <a:endParaRPr lang="fr-FR" sz="1600">
              <a:ea typeface="+mn-lt"/>
              <a:cs typeface="+mn-lt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>
                <a:ea typeface="+mn-lt"/>
                <a:cs typeface="+mn-lt"/>
              </a:rPr>
              <a:t>Mise en mouvement du drone</a:t>
            </a:r>
            <a:endParaRPr lang="fr-FR" sz="1600">
              <a:ea typeface="+mn-lt"/>
              <a:cs typeface="Calibri" panose="020F0502020204030204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/>
              <a:t>Améliorations possibles</a:t>
            </a:r>
            <a:endParaRPr lang="fr-FR" sz="1600">
              <a:cs typeface="Calibri" panose="020F0502020204030204"/>
            </a:endParaRPr>
          </a:p>
          <a:p>
            <a:pPr marL="342900" indent="-342900">
              <a:lnSpc>
                <a:spcPct val="70000"/>
              </a:lnSpc>
              <a:spcBef>
                <a:spcPts val="1400"/>
              </a:spcBef>
              <a:buSzPts val="1400"/>
              <a:buAutoNum type="arabicPeriod" startAt="5"/>
            </a:pPr>
            <a:r>
              <a:rPr lang="fr-FR" sz="1600"/>
              <a:t>Conclusion</a:t>
            </a:r>
            <a:endParaRPr sz="1600">
              <a:cs typeface="Calibri" panose="020F0502020204030204"/>
            </a:endParaRPr>
          </a:p>
        </p:txBody>
      </p:sp>
      <p:pic>
        <p:nvPicPr>
          <p:cNvPr id="4" name="Image 3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4E2DD91-95AF-3446-AB8A-28F6669C5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" r="-1" b="10479"/>
          <a:stretch/>
        </p:blipFill>
        <p:spPr>
          <a:xfrm>
            <a:off x="7397327" y="701607"/>
            <a:ext cx="3475462" cy="195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70EA3-25DF-49F9-8FB6-3A13C9EB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383"/>
            <a:ext cx="10515600" cy="1325563"/>
          </a:xfrm>
        </p:spPr>
        <p:txBody>
          <a:bodyPr/>
          <a:lstStyle/>
          <a:p>
            <a:r>
              <a:rPr lang="fr-FR" sz="4000">
                <a:ea typeface="+mj-lt"/>
                <a:cs typeface="+mj-lt"/>
              </a:rPr>
              <a:t>1. Présentation du sujet</a:t>
            </a:r>
          </a:p>
          <a:p>
            <a:endParaRPr lang="fr-FR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9AA651-BEB2-404A-8091-9B4C43C8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001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400">
                <a:cs typeface="Calibri" panose="020F0502020204030204"/>
              </a:rPr>
              <a:t>Objectifs: </a:t>
            </a:r>
          </a:p>
          <a:p>
            <a:pPr marL="0" indent="0">
              <a:buNone/>
            </a:pPr>
            <a:r>
              <a:rPr lang="fr-FR" sz="2400"/>
              <a:t>Fixer et suivre un visage en mouvement à l’aide d’un drone. </a:t>
            </a:r>
            <a:endParaRPr lang="fr-FR" sz="2400">
              <a:cs typeface="Calibri" panose="020F0502020204030204"/>
            </a:endParaRPr>
          </a:p>
          <a:p>
            <a:pPr marL="0" indent="0">
              <a:buNone/>
            </a:pPr>
            <a:endParaRPr lang="fr-FR" sz="2400">
              <a:cs typeface="Calibri" panose="020F0502020204030204"/>
            </a:endParaRPr>
          </a:p>
          <a:p>
            <a:pPr marL="0" indent="0">
              <a:buNone/>
            </a:pPr>
            <a:r>
              <a:rPr lang="fr-FR" sz="2400">
                <a:cs typeface="Calibri" panose="020F0502020204030204"/>
              </a:rPr>
              <a:t>Etapes :</a:t>
            </a:r>
          </a:p>
          <a:p>
            <a:pPr>
              <a:buFontTx/>
              <a:buChar char="-"/>
            </a:pPr>
            <a:r>
              <a:rPr lang="fr" sz="2400">
                <a:ea typeface="+mn-lt"/>
                <a:cs typeface="+mn-lt"/>
              </a:rPr>
              <a:t>Détecter et situer un visage sur le flux vidéo transmis par le drone</a:t>
            </a:r>
          </a:p>
          <a:p>
            <a:pPr>
              <a:buFontTx/>
              <a:buChar char="-"/>
            </a:pPr>
            <a:r>
              <a:rPr lang="fr" sz="2400">
                <a:ea typeface="+mn-lt"/>
                <a:cs typeface="+mn-lt"/>
              </a:rPr>
              <a:t> Déplacer le drone en fonction de cette position.</a:t>
            </a:r>
            <a:r>
              <a:rPr lang="fr-FR" sz="2400">
                <a:ea typeface="+mn-lt"/>
                <a:cs typeface="+mn-lt"/>
              </a:rPr>
              <a:t> </a:t>
            </a:r>
          </a:p>
        </p:txBody>
      </p:sp>
      <p:pic>
        <p:nvPicPr>
          <p:cNvPr id="4" name="Image 3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419B84A7-BA85-854A-9A29-42BDE5187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5" r="-1" b="10479"/>
          <a:stretch/>
        </p:blipFill>
        <p:spPr>
          <a:xfrm>
            <a:off x="7626479" y="548067"/>
            <a:ext cx="3460622" cy="19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838200" y="1508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2. Présentation du drone et des logiciels</a:t>
            </a:r>
            <a:endParaRPr sz="4000"/>
          </a:p>
        </p:txBody>
      </p:sp>
      <p:pic>
        <p:nvPicPr>
          <p:cNvPr id="120" name="Google Shape;120;p4" descr="Résultat de recherche d'images pour &quot;ardrone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4167" y="3136539"/>
            <a:ext cx="3038933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563" y="2565400"/>
            <a:ext cx="5598675" cy="246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838200" y="2365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2.1 Le drone</a:t>
            </a:r>
            <a:endParaRPr sz="4000"/>
          </a:p>
        </p:txBody>
      </p:sp>
      <p:pic>
        <p:nvPicPr>
          <p:cNvPr id="128" name="Google Shape;128;p5" descr="Résultat de recherche d'images pour &quot;ardrone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924" y="2859522"/>
            <a:ext cx="4281461" cy="17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716366" y="1859339"/>
            <a:ext cx="463743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Quadricoptère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Fonctionnement Wi-Fi</a:t>
            </a:r>
            <a:endParaRPr/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Caméra frontal HD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ultrason pour la hauteur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Vitesse maximale : 18km/h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838200" y="1587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2.2 ROS Kinetic </a:t>
            </a:r>
          </a:p>
        </p:txBody>
      </p:sp>
      <p:sp>
        <p:nvSpPr>
          <p:cNvPr id="146" name="Google Shape;146;p7"/>
          <p:cNvSpPr txBox="1"/>
          <p:nvPr/>
        </p:nvSpPr>
        <p:spPr>
          <a:xfrm>
            <a:off x="838200" y="1690688"/>
            <a:ext cx="5462588" cy="421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Communication  avec le drone:</a:t>
            </a:r>
          </a:p>
          <a:p>
            <a:pPr lvl="0">
              <a:lnSpc>
                <a:spcPct val="90000"/>
              </a:lnSpc>
              <a:buSzPts val="2000"/>
            </a:pPr>
            <a:r>
              <a:rPr lang="fr-FR" sz="1800">
                <a:latin typeface="+mn-lt"/>
              </a:rPr>
              <a:t>     Fonctionne avec 2 principaux types de programme: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+mn-lt"/>
              </a:rPr>
              <a:t>Les Publishers : publie des données</a:t>
            </a:r>
          </a:p>
          <a:p>
            <a:pPr marL="285750" indent="-285750"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latin typeface="+mn-lt"/>
              </a:rPr>
              <a:t>Les Subscribers : reçoit des données </a:t>
            </a:r>
            <a:endParaRPr lang="fr-FR" sz="1800">
              <a:latin typeface="+mn-lt"/>
              <a:cs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du drone avec ROS :</a:t>
            </a:r>
            <a:endParaRPr lang="fr-FR"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2 vecteurs :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translation (x, y, z)</a:t>
            </a:r>
            <a:endParaRPr lang="fr-FR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rotation (</a:t>
            </a:r>
            <a:r>
              <a:rPr lang="el-GR" sz="1800" b="0" i="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α, β, γ)</a:t>
            </a:r>
            <a:endParaRPr lang="el-GR"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180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876" y="3387214"/>
            <a:ext cx="2805700" cy="281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6FFED7-B0FB-124B-8ADF-A22B80B8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4" y="918092"/>
            <a:ext cx="2533651" cy="3611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2.3 Gazebo </a:t>
            </a:r>
            <a:endParaRPr/>
          </a:p>
        </p:txBody>
      </p:sp>
      <p:pic>
        <p:nvPicPr>
          <p:cNvPr id="159" name="Google Shape;159;p9" descr="Résultat de recherche d'images pour &quot;ros gazebo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3417" y="2990465"/>
            <a:ext cx="1489483" cy="21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5572449" y="1989900"/>
            <a:ext cx="45247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Permet la création d’un environnement virtuel pour la commande du drone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9" descr="Résultat de recherche d'images pour &quot;ros gazebo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8234" y="2990465"/>
            <a:ext cx="4618944" cy="291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3703301" y="3881773"/>
            <a:ext cx="1266737" cy="629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sz="4000"/>
              <a:t>3. Architecture du projet</a:t>
            </a:r>
            <a:endParaRPr sz="400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44F0D5D4-3518-4080-87E0-FCE20567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75"/>
          <a:stretch/>
        </p:blipFill>
        <p:spPr>
          <a:xfrm>
            <a:off x="1678769" y="1444730"/>
            <a:ext cx="8622519" cy="484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idx="1"/>
          </p:nvPr>
        </p:nvSpPr>
        <p:spPr>
          <a:xfrm>
            <a:off x="838200" y="2220480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>
                <a:cs typeface="Calibri"/>
              </a:rPr>
              <a:t>Les </a:t>
            </a:r>
            <a:r>
              <a:rPr lang="en-US" sz="2000" err="1">
                <a:cs typeface="Calibri"/>
              </a:rPr>
              <a:t>librairies</a:t>
            </a:r>
            <a:r>
              <a:rPr lang="en-US" sz="2000">
                <a:cs typeface="Calibri"/>
              </a:rPr>
              <a:t> OpenCV "</a:t>
            </a:r>
            <a:r>
              <a:rPr lang="en-US" sz="2000" err="1">
                <a:cs typeface="Calibri"/>
              </a:rPr>
              <a:t>Haarcascade</a:t>
            </a:r>
            <a:r>
              <a:rPr lang="en-US" sz="2000">
                <a:cs typeface="Calibri"/>
              </a:rPr>
              <a:t>" 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algorithmes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détection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d'objets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en</a:t>
            </a:r>
            <a:r>
              <a:rPr lang="en-US" sz="2000">
                <a:ea typeface="+mn-lt"/>
                <a:cs typeface="+mn-lt"/>
              </a:rPr>
              <a:t> Machine Learning. </a:t>
            </a:r>
          </a:p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Ils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utilisent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caractéristiques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Haar</a:t>
            </a:r>
            <a:r>
              <a:rPr lang="en-US" sz="2000">
                <a:ea typeface="+mn-lt"/>
                <a:cs typeface="+mn-lt"/>
              </a:rPr>
              <a:t> pour </a:t>
            </a:r>
            <a:r>
              <a:rPr lang="en-US" sz="2000" err="1">
                <a:ea typeface="+mn-lt"/>
                <a:cs typeface="+mn-lt"/>
              </a:rPr>
              <a:t>déterminer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probabilité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qu'un</a:t>
            </a:r>
            <a:r>
              <a:rPr lang="en-US" sz="2000">
                <a:ea typeface="+mn-lt"/>
                <a:cs typeface="+mn-lt"/>
              </a:rPr>
              <a:t> certain point </a:t>
            </a:r>
            <a:r>
              <a:rPr lang="en-US" sz="2000" err="1">
                <a:ea typeface="+mn-lt"/>
                <a:cs typeface="+mn-lt"/>
              </a:rPr>
              <a:t>fasse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partie</a:t>
            </a:r>
            <a:r>
              <a:rPr lang="en-US" sz="2000">
                <a:ea typeface="+mn-lt"/>
                <a:cs typeface="+mn-lt"/>
              </a:rPr>
              <a:t> d'un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cs typeface="Calibri"/>
            </a:endParaRPr>
          </a:p>
          <a:p>
            <a:pPr marL="434340" indent="-342900">
              <a:spcBef>
                <a:spcPts val="0"/>
              </a:spcBef>
              <a:buSzPts val="2000"/>
              <a:buFont typeface="Wingdings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Ces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librairies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pré-entrainées</a:t>
            </a:r>
            <a:r>
              <a:rPr lang="en-US" sz="2000">
                <a:ea typeface="+mn-lt"/>
                <a:cs typeface="+mn-lt"/>
              </a:rPr>
              <a:t> dans des </a:t>
            </a:r>
            <a:r>
              <a:rPr lang="en-US" sz="2000" err="1">
                <a:ea typeface="+mn-lt"/>
                <a:cs typeface="+mn-lt"/>
              </a:rPr>
              <a:t>fichiers</a:t>
            </a:r>
            <a:r>
              <a:rPr lang="en-US" sz="2000">
                <a:ea typeface="+mn-lt"/>
                <a:cs typeface="+mn-lt"/>
              </a:rPr>
              <a:t> .xml et </a:t>
            </a:r>
            <a:r>
              <a:rPr lang="en-US" sz="2000" err="1">
                <a:ea typeface="+mn-lt"/>
                <a:cs typeface="+mn-lt"/>
              </a:rPr>
              <a:t>prêtes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à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l'emploi</a:t>
            </a:r>
            <a:r>
              <a:rPr lang="en-US" sz="2000">
                <a:ea typeface="+mn-lt"/>
                <a:cs typeface="+mn-lt"/>
              </a:rPr>
              <a:t>.</a:t>
            </a:r>
            <a:r>
              <a:rPr lang="en-US" sz="1800">
                <a:ea typeface="+mn-lt"/>
                <a:cs typeface="+mn-lt"/>
              </a:rPr>
              <a:t> </a:t>
            </a:r>
          </a:p>
        </p:txBody>
      </p:sp>
      <p:sp>
        <p:nvSpPr>
          <p:cNvPr id="4" name="Google Shape;179;p12">
            <a:extLst>
              <a:ext uri="{FF2B5EF4-FFF2-40B4-BE49-F238E27FC236}">
                <a16:creationId xmlns:a16="http://schemas.microsoft.com/office/drawing/2014/main" id="{D23BC754-7C2B-42DF-83C2-0A4BB4AA5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145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sz="3600"/>
              <a:t>4.1 Premier algorithme : </a:t>
            </a:r>
            <a:r>
              <a:rPr lang="fr-FR" sz="3600" b="1" err="1"/>
              <a:t>Haarcascade</a:t>
            </a:r>
            <a:r>
              <a:rPr lang="fr-FR" sz="3600" b="1"/>
              <a:t> Classifier</a:t>
            </a:r>
            <a:endParaRPr lang="en-US" sz="3600" b="1">
              <a:cs typeface="Calibri Light"/>
            </a:endParaRPr>
          </a:p>
        </p:txBody>
      </p:sp>
      <p:pic>
        <p:nvPicPr>
          <p:cNvPr id="8" name="Picture 8" descr="A picture containing text, indoor, hair, staring&#10;&#10;Description automatically generated">
            <a:extLst>
              <a:ext uri="{FF2B5EF4-FFF2-40B4-BE49-F238E27FC236}">
                <a16:creationId xmlns:a16="http://schemas.microsoft.com/office/drawing/2014/main" id="{0E637DD0-08F2-4C4C-989C-E03A926C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44" y="3908094"/>
            <a:ext cx="3006879" cy="2576988"/>
          </a:xfrm>
          <a:prstGeom prst="rect">
            <a:avLst/>
          </a:prstGeom>
        </p:spPr>
      </p:pic>
      <p:pic>
        <p:nvPicPr>
          <p:cNvPr id="9" name="Picture 9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546DD801-BC0B-44B4-8508-091E8311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351" y="4484712"/>
            <a:ext cx="3765395" cy="178750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A3C67B9-03CB-FE42-9A31-78A848DCB277}"/>
              </a:ext>
            </a:extLst>
          </p:cNvPr>
          <p:cNvSpPr txBox="1"/>
          <p:nvPr/>
        </p:nvSpPr>
        <p:spPr>
          <a:xfrm>
            <a:off x="838200" y="269437"/>
            <a:ext cx="5530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>
                <a:latin typeface="+mj-lt"/>
              </a:rPr>
              <a:t>4. La détection de visage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47F54E9844099B87ED49404F946" ma:contentTypeVersion="5" ma:contentTypeDescription="Crée un document." ma:contentTypeScope="" ma:versionID="e628b97fc34613297d2da6d3c9f2f183">
  <xsd:schema xmlns:xsd="http://www.w3.org/2001/XMLSchema" xmlns:xs="http://www.w3.org/2001/XMLSchema" xmlns:p="http://schemas.microsoft.com/office/2006/metadata/properties" xmlns:ns3="3b082b45-bed0-44a7-85d8-b6d12937395e" xmlns:ns4="1d776104-4235-4935-8055-dc9fceef1657" targetNamespace="http://schemas.microsoft.com/office/2006/metadata/properties" ma:root="true" ma:fieldsID="3292f13381debff15392fe3582239bf9" ns3:_="" ns4:_="">
    <xsd:import namespace="3b082b45-bed0-44a7-85d8-b6d12937395e"/>
    <xsd:import namespace="1d776104-4235-4935-8055-dc9fceef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82b45-bed0-44a7-85d8-b6d129373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76104-4235-4935-8055-dc9fceef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85889B-45B9-4FBD-8573-532185EC6020}">
  <ds:schemaRefs>
    <ds:schemaRef ds:uri="1d776104-4235-4935-8055-dc9fceef1657"/>
    <ds:schemaRef ds:uri="3b082b45-bed0-44a7-85d8-b6d1293739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D4E2B8-E5D4-4907-ACCF-0AA96E9EDEA7}">
  <ds:schemaRefs>
    <ds:schemaRef ds:uri="1d776104-4235-4935-8055-dc9fceef1657"/>
    <ds:schemaRef ds:uri="3b082b45-bed0-44a7-85d8-b6d1293739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15520A-CE3C-460F-A0B3-47DBA0013A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17</Slides>
  <Notes>13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Office Theme</vt:lpstr>
      <vt:lpstr>Projet : The face tracker    </vt:lpstr>
      <vt:lpstr>Sommaire </vt:lpstr>
      <vt:lpstr>1. Présentation du sujet </vt:lpstr>
      <vt:lpstr>2. Présentation du drone et des logiciels</vt:lpstr>
      <vt:lpstr>2.1 Le drone</vt:lpstr>
      <vt:lpstr>2.2 ROS Kinetic </vt:lpstr>
      <vt:lpstr>2.3 Gazebo </vt:lpstr>
      <vt:lpstr>3. Architecture du projet</vt:lpstr>
      <vt:lpstr>4.1 Premier algorithme : Haarcascade Classifier</vt:lpstr>
      <vt:lpstr>4.1 Premier algorithme : Haarcascade Classifier</vt:lpstr>
      <vt:lpstr>4.2 Deuxième algorithme : get_frontal_face_detector</vt:lpstr>
      <vt:lpstr>4.2 Deuxième algorithme : get_frontal_face_detector</vt:lpstr>
      <vt:lpstr>4.2 Deuxième algorithme : get_frontal_face_detector</vt:lpstr>
      <vt:lpstr>4.3 Choix fait</vt:lpstr>
      <vt:lpstr>5. Mise en mouvement du drone</vt:lpstr>
      <vt:lpstr>6. Améliorations possibles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Drone    </dc:title>
  <dc:creator>Yohan Arnoux</dc:creator>
  <cp:revision>2</cp:revision>
  <dcterms:created xsi:type="dcterms:W3CDTF">2021-02-08T18:42:13Z</dcterms:created>
  <dcterms:modified xsi:type="dcterms:W3CDTF">2021-03-19T12:14:00Z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0x0101004601947F54E9844099B87ED49404F946</vt:lpwstr>
  </property>
</Properties>
</file>